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76" r:id="rId2"/>
    <p:sldId id="313" r:id="rId3"/>
    <p:sldId id="311" r:id="rId4"/>
    <p:sldId id="330" r:id="rId5"/>
    <p:sldId id="314" r:id="rId6"/>
    <p:sldId id="318" r:id="rId7"/>
    <p:sldId id="319" r:id="rId8"/>
    <p:sldId id="320" r:id="rId9"/>
    <p:sldId id="322" r:id="rId10"/>
    <p:sldId id="321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07" autoAdjust="0"/>
  </p:normalViewPr>
  <p:slideViewPr>
    <p:cSldViewPr snapToGrid="0" snapToObjects="1">
      <p:cViewPr>
        <p:scale>
          <a:sx n="100" d="100"/>
          <a:sy n="100" d="100"/>
        </p:scale>
        <p:origin x="-1860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nfilipovic\Desktop\iskori&#353;tenost%20sredstava\tablice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12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7680968904310702"/>
          <c:y val="9.6852275621748408E-3"/>
          <c:w val="0.47449197028337597"/>
          <c:h val="0.86028792325842596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Sheet1!$I$96</c:f>
              <c:strCache>
                <c:ptCount val="1"/>
                <c:pt idx="0">
                  <c:v>31.12.2011.</c:v>
                </c:pt>
              </c:strCache>
            </c:strRef>
          </c:tx>
          <c:spPr>
            <a:solidFill>
              <a:schemeClr val="tx2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4.9066674908837801E-2"/>
                  <c:y val="2.72620090466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466675983903597E-2"/>
                  <c:y val="2.2598864311741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Sheet1!$H$97:$H$98</c:f>
              <c:strCache>
                <c:ptCount val="2"/>
                <c:pt idx="0">
                  <c:v>Ugovorena sredstva u odnosu na alocirana sredstva</c:v>
                </c:pt>
                <c:pt idx="1">
                  <c:v>Isplaćena sredstva u odnosu na alocirana sredstva</c:v>
                </c:pt>
              </c:strCache>
            </c:strRef>
          </c:cat>
          <c:val>
            <c:numRef>
              <c:f>Sheet1!$I$97:$I$98</c:f>
              <c:numCache>
                <c:formatCode>0%</c:formatCode>
                <c:ptCount val="2"/>
                <c:pt idx="0" formatCode="0.00%">
                  <c:v>0.374</c:v>
                </c:pt>
                <c:pt idx="1">
                  <c:v>0.19</c:v>
                </c:pt>
              </c:numCache>
            </c:numRef>
          </c:val>
        </c:ser>
        <c:ser>
          <c:idx val="1"/>
          <c:order val="1"/>
          <c:tx>
            <c:strRef>
              <c:f>Sheet1!$J$96</c:f>
              <c:strCache>
                <c:ptCount val="1"/>
                <c:pt idx="0">
                  <c:v>29.06.2012.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2.1333336916885999E-2"/>
                  <c:y val="3.22840918739160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133339067017703E-2"/>
                  <c:y val="-6.45681837478321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sr-Latn-R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Sheet1!$H$97:$H$98</c:f>
              <c:strCache>
                <c:ptCount val="2"/>
                <c:pt idx="0">
                  <c:v>Ugovorena sredstva u odnosu na alocirana sredstva</c:v>
                </c:pt>
                <c:pt idx="1">
                  <c:v>Isplaćena sredstva u odnosu na alocirana sredstva</c:v>
                </c:pt>
              </c:strCache>
            </c:strRef>
          </c:cat>
          <c:val>
            <c:numRef>
              <c:f>Sheet1!$J$97:$J$98</c:f>
              <c:numCache>
                <c:formatCode>0.00%</c:formatCode>
                <c:ptCount val="2"/>
                <c:pt idx="0">
                  <c:v>0.49109999999999998</c:v>
                </c:pt>
                <c:pt idx="1">
                  <c:v>0.2402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5748224"/>
        <c:axId val="135766400"/>
        <c:axId val="0"/>
      </c:bar3DChart>
      <c:catAx>
        <c:axId val="135748224"/>
        <c:scaling>
          <c:orientation val="minMax"/>
        </c:scaling>
        <c:delete val="1"/>
        <c:axPos val="l"/>
        <c:majorTickMark val="out"/>
        <c:minorTickMark val="none"/>
        <c:tickLblPos val="nextTo"/>
        <c:crossAx val="135766400"/>
        <c:crosses val="autoZero"/>
        <c:auto val="1"/>
        <c:lblAlgn val="ctr"/>
        <c:lblOffset val="100"/>
        <c:noMultiLvlLbl val="0"/>
      </c:catAx>
      <c:valAx>
        <c:axId val="135766400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crossAx val="135748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7247386264216997"/>
          <c:y val="0.13355683546347599"/>
          <c:w val="0.12525065616797901"/>
          <c:h val="0.24217970800524899"/>
        </c:manualLayout>
      </c:layout>
      <c:overlay val="0"/>
      <c:txPr>
        <a:bodyPr/>
        <a:lstStyle/>
        <a:p>
          <a:pPr>
            <a:defRPr sz="1400"/>
          </a:pPr>
          <a:endParaRPr lang="sr-Latn-RS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78ACF4-5DB4-409D-BFB9-3859167D222C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58B8C04-D209-4F88-A1D1-DE67340C8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643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a-IN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BC70C-B03C-482C-AD45-B67D53609424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A8819-DE19-4639-B9F4-2CB303549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C4178-4FFD-41CF-BD22-6676D4360698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C3AD0-7E87-405C-8B1A-6C25B6090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CA71D-5D2B-493C-8064-66B8C0B60ACC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E4A10-F72B-4399-8D23-4AAEAF738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DAA52-578F-4A68-BF62-5B982345CF21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436B2-E847-451B-B498-ED5660911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5B179-1E98-4CCC-ACC9-10D841DC1E40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60BF6-B623-4DB0-BED8-2682F21E7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4E047-0573-4197-9F38-D32B88FBFDF6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4DBD7-6103-42E5-A6E6-9B3228277B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60CAC-6DEC-403B-B208-505456B6D7A2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C4620-3167-4C21-B238-10FA7C42B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683A5-3211-428E-AB69-86AB5F2BE93B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8191F-33C8-4992-A231-2E47CC255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51EAF-DB5C-4391-B2A9-7AF9C634AFC7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7D2F3-1B8D-4780-AAA6-906A23CEE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8A6CD-6083-46EA-B76C-1E1578298D7E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241AD-EC66-4070-ADD0-AD0035A9A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a-I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14BA5-A58E-4BBD-BA90-2D48C513D706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72BFB-B49B-4FBE-9F6A-1CD9EA942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a-IN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a-IN" smtClean="0"/>
              <a:t>Click to edit Master text styles</a:t>
            </a:r>
          </a:p>
          <a:p>
            <a:pPr lvl="1"/>
            <a:r>
              <a:rPr lang="ta-IN" smtClean="0"/>
              <a:t>Second level</a:t>
            </a:r>
          </a:p>
          <a:p>
            <a:pPr lvl="2"/>
            <a:r>
              <a:rPr lang="ta-IN" smtClean="0"/>
              <a:t>Third level</a:t>
            </a:r>
          </a:p>
          <a:p>
            <a:pPr lvl="3"/>
            <a:r>
              <a:rPr lang="ta-IN" smtClean="0"/>
              <a:t>Fourth level</a:t>
            </a:r>
          </a:p>
          <a:p>
            <a:pPr lvl="4"/>
            <a:r>
              <a:rPr lang="ta-IN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5F17361-8C65-4097-ACE4-0689526BD881}" type="datetimeFigureOut">
              <a:rPr lang="en-US"/>
              <a:pPr>
                <a:defRPr/>
              </a:pPr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AB0C056-6403-41F2-B61B-E8C6215A6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1803400"/>
            <a:ext cx="9144000" cy="1470025"/>
          </a:xfrm>
        </p:spPr>
        <p:txBody>
          <a:bodyPr/>
          <a:lstStyle/>
          <a:p>
            <a:pPr eaLnBrk="1" hangingPunct="1"/>
            <a:r>
              <a:rPr lang="ta-IN" sz="2800" b="1" dirty="0" smtClean="0"/>
              <a:t>Iskorištenost IPA sredstava u 6 mjeseci mandata nove Vlade RH</a:t>
            </a:r>
            <a:endParaRPr lang="sr-Latn-CS" sz="2800" b="1" dirty="0" smtClean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4867275"/>
            <a:ext cx="6400800" cy="1054100"/>
          </a:xfrm>
        </p:spPr>
        <p:txBody>
          <a:bodyPr/>
          <a:lstStyle/>
          <a:p>
            <a:pPr eaLnBrk="1" hangingPunct="1"/>
            <a:r>
              <a:rPr lang="sr-Latn-CS" sz="2000" dirty="0" smtClean="0">
                <a:solidFill>
                  <a:srgbClr val="000000"/>
                </a:solidFill>
              </a:rPr>
              <a:t>Zagreb, 18. srpnja 2012</a:t>
            </a:r>
            <a:r>
              <a:rPr lang="sr-Latn-CS" sz="2000" b="1" dirty="0" smtClean="0">
                <a:solidFill>
                  <a:srgbClr val="000000"/>
                </a:solidFill>
              </a:rPr>
              <a:t>. </a:t>
            </a:r>
          </a:p>
        </p:txBody>
      </p:sp>
      <p:pic>
        <p:nvPicPr>
          <p:cNvPr id="2053" name="Picture 9" descr="002"/>
          <p:cNvPicPr>
            <a:picLocks noChangeAspect="1" noChangeArrowheads="1"/>
          </p:cNvPicPr>
          <p:nvPr/>
        </p:nvPicPr>
        <p:blipFill>
          <a:blip r:embed="rId2"/>
          <a:srcRect l="32999" t="65660" r="24706" b="6012"/>
          <a:stretch>
            <a:fillRect/>
          </a:stretch>
        </p:blipFill>
        <p:spPr bwMode="auto">
          <a:xfrm>
            <a:off x="0" y="0"/>
            <a:ext cx="4643438" cy="180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1376363" y="3813175"/>
            <a:ext cx="6400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sr-Latn-CS" sz="2400" b="1" dirty="0">
                <a:solidFill>
                  <a:srgbClr val="000000"/>
                </a:solidFill>
                <a:latin typeface="+mn-lt"/>
              </a:rPr>
              <a:t>Prof. dr. sc. Branko Grčić, potpredsjednik Vlade RH i ministar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67400"/>
            <a:ext cx="91440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0" y="2135187"/>
            <a:ext cx="9144000" cy="1470025"/>
          </a:xfrm>
        </p:spPr>
        <p:txBody>
          <a:bodyPr/>
          <a:lstStyle/>
          <a:p>
            <a:r>
              <a:rPr lang="hr-HR" sz="3600" b="1" dirty="0" smtClean="0"/>
              <a:t>HVALA NA PAŽNJI </a:t>
            </a:r>
            <a:endParaRPr lang="en-US" sz="3600" b="1" dirty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4867275"/>
            <a:ext cx="6400800" cy="1054100"/>
          </a:xfrm>
        </p:spPr>
        <p:txBody>
          <a:bodyPr/>
          <a:lstStyle/>
          <a:p>
            <a:pPr eaLnBrk="1" hangingPunct="1"/>
            <a:r>
              <a:rPr lang="sr-Latn-CS" sz="2400" b="1" smtClean="0">
                <a:solidFill>
                  <a:srgbClr val="000000"/>
                </a:solidFill>
              </a:rPr>
              <a:t>Zagreb, 18. srpnja 2012. </a:t>
            </a:r>
          </a:p>
        </p:txBody>
      </p:sp>
      <p:pic>
        <p:nvPicPr>
          <p:cNvPr id="2053" name="Picture 9" descr="002"/>
          <p:cNvPicPr>
            <a:picLocks noChangeAspect="1" noChangeArrowheads="1"/>
          </p:cNvPicPr>
          <p:nvPr/>
        </p:nvPicPr>
        <p:blipFill>
          <a:blip r:embed="rId2"/>
          <a:srcRect l="32999" t="65660" r="24706" b="6012"/>
          <a:stretch>
            <a:fillRect/>
          </a:stretch>
        </p:blipFill>
        <p:spPr bwMode="auto">
          <a:xfrm>
            <a:off x="0" y="0"/>
            <a:ext cx="4643438" cy="180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Subtitle 2"/>
          <p:cNvSpPr txBox="1">
            <a:spLocks/>
          </p:cNvSpPr>
          <p:nvPr/>
        </p:nvSpPr>
        <p:spPr bwMode="auto">
          <a:xfrm>
            <a:off x="1376363" y="3813175"/>
            <a:ext cx="64008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ta-IN" sz="2400" b="1" dirty="0" smtClean="0">
                <a:solidFill>
                  <a:srgbClr val="000000"/>
                </a:solidFill>
                <a:latin typeface="+mn-lt"/>
              </a:rPr>
              <a:t>www.mrrfeu.hr</a:t>
            </a:r>
            <a:endParaRPr lang="sr-Latn-CS" sz="2400" b="1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67400"/>
            <a:ext cx="91440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96316"/>
              </p:ext>
            </p:extLst>
          </p:nvPr>
        </p:nvGraphicFramePr>
        <p:xfrm>
          <a:off x="0" y="1"/>
          <a:ext cx="9144003" cy="6814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2"/>
                <a:gridCol w="1130298"/>
                <a:gridCol w="1215046"/>
                <a:gridCol w="1188084"/>
                <a:gridCol w="1241123"/>
                <a:gridCol w="1007750"/>
                <a:gridCol w="1007750"/>
                <a:gridCol w="1007750"/>
              </a:tblGrid>
              <a:tr h="864693">
                <a:tc gridSpan="8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1" i="0" u="none" strike="noStrike" dirty="0" smtClean="0">
                          <a:latin typeface="+mn-lt"/>
                          <a:cs typeface="Times New Roman"/>
                        </a:rPr>
                        <a:t>Ukupni financijski pregled </a:t>
                      </a:r>
                      <a:r>
                        <a:rPr lang="ta-IN" sz="2000" b="1" i="0" u="none" strike="noStrike" dirty="0" smtClean="0">
                          <a:latin typeface="+mn-lt"/>
                          <a:cs typeface="Times New Roman"/>
                        </a:rPr>
                        <a:t>ugovorenih</a:t>
                      </a:r>
                      <a:r>
                        <a:rPr lang="ta-IN" sz="2000" b="1" i="0" u="none" strike="noStrike" baseline="0" dirty="0" smtClean="0">
                          <a:latin typeface="+mn-lt"/>
                          <a:cs typeface="Times New Roman"/>
                        </a:rPr>
                        <a:t> i isplaćenih sredstava iz</a:t>
                      </a:r>
                      <a:r>
                        <a:rPr lang="hr-HR" sz="2000" b="1" i="0" u="none" strike="noStrike" dirty="0" smtClean="0">
                          <a:latin typeface="+mn-lt"/>
                          <a:cs typeface="Times New Roman"/>
                        </a:rPr>
                        <a:t> programa pomoći</a:t>
                      </a:r>
                      <a:r>
                        <a:rPr lang="ta-IN" sz="2000" b="1" i="0" u="none" strike="noStrike" dirty="0" smtClean="0">
                          <a:latin typeface="+mn-lt"/>
                          <a:cs typeface="Times New Roman"/>
                        </a:rPr>
                        <a:t> IPA 2007 – 2011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a-IN" sz="1800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ta-IN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Times New Roman"/>
                        </a:rPr>
                        <a:t>- stanje na 31.12.2011 -</a:t>
                      </a:r>
                      <a:endParaRPr lang="en-US" sz="18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b="1" i="0" u="none" strike="noStrike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b="1" i="0" u="none" strike="noStrike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07047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Program</a:t>
                      </a: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Dodijeljena sredstva 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Primljena sredstva od EK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Ugovoreni </a:t>
                      </a:r>
                      <a:endParaRPr lang="hr-HR" sz="14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hr-HR" sz="1400" b="1" i="0" u="none" strike="noStrike" dirty="0" smtClean="0">
                          <a:latin typeface="+mn-lt"/>
                          <a:cs typeface="Times New Roman"/>
                        </a:rPr>
                        <a:t>iznos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Plaćeni iznos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% Ugovoreno / Dodijeljeno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isplaćeno od dodijeljenih sredstava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isplaćeno od ugovorenog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646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Jačanje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administrativnih kapaciteta i pomoć u tranziciji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201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434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016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648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780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01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956 519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65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898 976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50.62 %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32.71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4.63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1755"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I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PA II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Prekogranična transnacionalna 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suradnja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319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302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315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556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469 904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386 036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53.01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32.81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1.90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IIIa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Promet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700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761 096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337 033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7 171 614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15.86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7.42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46.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76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IIIb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Okoliš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699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750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012 029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624 973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11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258 327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4.42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11.64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21.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39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8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IIIc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Regionalna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konkurentnost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949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750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17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450 536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474 175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025 885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32.02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18.81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8.74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1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Ljudski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resursi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977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235 367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564 732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950 907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49.39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35.66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72.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19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31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Poljoprivreda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129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400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965 534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569 850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286 144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15.12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1.77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1.68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957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UKUPNO IPA</a:t>
                      </a: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668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480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318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10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388 901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249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997 189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1</a:t>
                      </a:r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26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977 896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37.40 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19.00 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50.79 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699544"/>
              </p:ext>
            </p:extLst>
          </p:nvPr>
        </p:nvGraphicFramePr>
        <p:xfrm>
          <a:off x="0" y="1"/>
          <a:ext cx="9144003" cy="6995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202"/>
                <a:gridCol w="1130298"/>
                <a:gridCol w="1215046"/>
                <a:gridCol w="1188084"/>
                <a:gridCol w="1241123"/>
                <a:gridCol w="1007750"/>
                <a:gridCol w="1007750"/>
                <a:gridCol w="1007750"/>
              </a:tblGrid>
              <a:tr h="899429">
                <a:tc gridSpan="8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000" b="1" i="0" u="none" strike="noStrike" dirty="0" smtClean="0">
                          <a:latin typeface="+mn-lt"/>
                          <a:cs typeface="Times New Roman"/>
                        </a:rPr>
                        <a:t>Ukupni financijski pregled </a:t>
                      </a:r>
                      <a:r>
                        <a:rPr lang="ta-IN" sz="2000" b="1" i="0" u="none" strike="noStrike" dirty="0" smtClean="0">
                          <a:latin typeface="+mn-lt"/>
                          <a:cs typeface="Times New Roman"/>
                        </a:rPr>
                        <a:t>ugovorenih</a:t>
                      </a:r>
                      <a:r>
                        <a:rPr lang="ta-IN" sz="2000" b="1" i="0" u="none" strike="noStrike" baseline="0" dirty="0" smtClean="0">
                          <a:latin typeface="+mn-lt"/>
                          <a:cs typeface="Times New Roman"/>
                        </a:rPr>
                        <a:t> i isplaćenih sredstava iz</a:t>
                      </a:r>
                      <a:r>
                        <a:rPr lang="hr-HR" sz="2000" b="1" i="0" u="none" strike="noStrike" dirty="0" smtClean="0">
                          <a:latin typeface="+mn-lt"/>
                          <a:cs typeface="Times New Roman"/>
                        </a:rPr>
                        <a:t> programa pomoći</a:t>
                      </a:r>
                      <a:r>
                        <a:rPr lang="ta-IN" sz="2000" b="1" i="0" u="none" strike="noStrike" dirty="0" smtClean="0">
                          <a:latin typeface="+mn-lt"/>
                          <a:cs typeface="Times New Roman"/>
                        </a:rPr>
                        <a:t> IPA 2007 – 2011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a-IN" sz="1800" dirty="0" smtClean="0">
                          <a:solidFill>
                            <a:srgbClr val="953735"/>
                          </a:solidFill>
                          <a:latin typeface="+mn-lt"/>
                          <a:cs typeface="Times New Roman"/>
                        </a:rPr>
                        <a:t>- stanje na 29.6.2012 -</a:t>
                      </a:r>
                      <a:endParaRPr lang="en-US" sz="1800" dirty="0" smtClean="0">
                        <a:solidFill>
                          <a:srgbClr val="953735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b="1" i="0" u="none" strike="noStrike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2000" b="1" i="0" u="none" strike="noStrike" dirty="0" smtClean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1493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Program</a:t>
                      </a: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Dodijeljena sredstva 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Primljena sredstva od EK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Ugovoreni </a:t>
                      </a:r>
                      <a:endParaRPr lang="hr-HR" sz="14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hr-HR" sz="1400" b="1" i="0" u="none" strike="noStrike" dirty="0" smtClean="0">
                          <a:latin typeface="+mn-lt"/>
                          <a:cs typeface="Times New Roman"/>
                        </a:rPr>
                        <a:t>iznos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Plaćeni iznos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% Ugovoreno / Dodijeljeno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isplaćeno od dodijeljenih sredstava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isplaćeno od ugovorenog</a:t>
                      </a:r>
                      <a:endParaRPr lang="hr-HR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</a:tr>
              <a:tr h="87314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Jačanje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administrativnih kapaciteta i pomoć u tranziciji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201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434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016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648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780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21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740 691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80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318 224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60.44 %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36.02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65.04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15"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I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PA II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Prekogranična transnacionalna 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suradnja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319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302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315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556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899 059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139 551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7.17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33.83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63.82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IIIa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Promet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700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693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674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38</a:t>
                      </a:r>
                      <a:r>
                        <a:rPr lang="ta-IN" sz="1200" b="0" i="0" u="none" strike="noStrike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 997 378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11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792 789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40.33 </a:t>
                      </a:r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7.55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46.19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IIIb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Okoliš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699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750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779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655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911 305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12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231 862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5.75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11.76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21.54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38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IIIc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Regionalna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konkurentnost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949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750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22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553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572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33</a:t>
                      </a:r>
                      <a:r>
                        <a:rPr lang="ta-IN" sz="12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 870 792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541 141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52.96 </a:t>
                      </a:r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25.53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54.01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43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Ljudski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resursi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69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977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26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167 666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698 679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7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119 648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51.01 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35.87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72.62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5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Poljoprivreda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129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400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000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25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776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144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38</a:t>
                      </a:r>
                      <a:r>
                        <a:rPr lang="ta-IN" sz="1200" b="0" i="0" u="none" strike="noStrike" baseline="0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 171 461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200" b="0" i="0" u="none" strike="noStrike" baseline="0" dirty="0" smtClean="0">
                          <a:latin typeface="+mn-lt"/>
                          <a:cs typeface="Times New Roman"/>
                        </a:rPr>
                        <a:t> 416 817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9.50 </a:t>
                      </a:r>
                      <a:r>
                        <a:rPr lang="en-US" sz="12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2.14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10.58</a:t>
                      </a:r>
                      <a:r>
                        <a:rPr lang="ta-IN" sz="1200" b="0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200" b="0" i="0" u="none" strike="noStrike" dirty="0" smtClean="0">
                          <a:latin typeface="+mn-lt"/>
                          <a:cs typeface="Times New Roman"/>
                        </a:rPr>
                        <a:t>%</a:t>
                      </a:r>
                      <a:endParaRPr lang="en-US" sz="1200" b="0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818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latin typeface="+mn-lt"/>
                          <a:cs typeface="Times New Roman"/>
                        </a:rPr>
                        <a:t>UKUPNO IPA</a:t>
                      </a:r>
                    </a:p>
                  </a:txBody>
                  <a:tcPr marL="0" marR="0" marT="0" marB="0" anchor="ctr">
                    <a:lnR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668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480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318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22</a:t>
                      </a:r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9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935 050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latin typeface="+mn-lt"/>
                          <a:cs typeface="Times New Roman"/>
                        </a:rPr>
                        <a:t>328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289 368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138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918</a:t>
                      </a:r>
                      <a:r>
                        <a:rPr lang="ta-IN" sz="1400" b="1" i="0" u="none" strike="noStrike" baseline="0" dirty="0" smtClean="0"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400" b="1" i="0" u="none" strike="noStrike" dirty="0" smtClean="0">
                          <a:latin typeface="+mn-lt"/>
                          <a:cs typeface="Times New Roman"/>
                        </a:rPr>
                        <a:t>833</a:t>
                      </a:r>
                      <a:endParaRPr lang="en-US" sz="14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ta-IN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9.11 </a:t>
                      </a:r>
                      <a:r>
                        <a:rPr lang="en-US" sz="1400" b="1" i="0" u="none" strike="noStrike" dirty="0" smtClean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2</a:t>
                      </a:r>
                      <a:r>
                        <a:rPr lang="ta-IN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4.02 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48.91 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+mn-lt"/>
                          <a:cs typeface="Times New Roman"/>
                        </a:rPr>
                        <a:t>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>
                    <a:lnT w="3175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hr-HR" sz="2200" dirty="0" smtClean="0">
                <a:latin typeface="+mn-lt"/>
              </a:rPr>
              <a:t>Napredak ostvaren u razdoblju 31.12.2011. -29.06.2012.</a:t>
            </a:r>
            <a:r>
              <a:rPr lang="ta-IN" sz="2200" dirty="0" smtClean="0">
                <a:latin typeface="+mn-lt"/>
              </a:rPr>
              <a:t/>
            </a:r>
            <a:br>
              <a:rPr lang="ta-IN" sz="2200" dirty="0" smtClean="0">
                <a:latin typeface="+mn-lt"/>
              </a:rPr>
            </a:br>
            <a:r>
              <a:rPr lang="hr-HR" sz="2200" dirty="0" smtClean="0">
                <a:latin typeface="+mn-lt"/>
              </a:rPr>
              <a:t> ukupno IPA program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1143000"/>
          <a:ext cx="9144000" cy="47626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4500" y="1778000"/>
            <a:ext cx="23749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a-IN" sz="1200" b="1" dirty="0" smtClean="0"/>
              <a:t>Isplaćena sredstva u odnosu na alocirana sredstva</a:t>
            </a:r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endParaRPr lang="ta-IN" sz="1200" dirty="0" smtClean="0"/>
          </a:p>
          <a:p>
            <a:r>
              <a:rPr lang="ta-IN" sz="1200" b="1" dirty="0" smtClean="0"/>
              <a:t>Ugovorena sredstva u odnosu na alocirana sredstva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867400"/>
            <a:ext cx="91440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7399014"/>
              </p:ext>
            </p:extLst>
          </p:nvPr>
        </p:nvGraphicFramePr>
        <p:xfrm>
          <a:off x="0" y="983565"/>
          <a:ext cx="9144000" cy="588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2666"/>
                <a:gridCol w="1794934"/>
                <a:gridCol w="1828800"/>
                <a:gridCol w="1828800"/>
                <a:gridCol w="1828800"/>
              </a:tblGrid>
              <a:tr h="793344">
                <a:tc>
                  <a:txBody>
                    <a:bodyPr/>
                    <a:lstStyle/>
                    <a:p>
                      <a:pPr algn="ctr"/>
                      <a:r>
                        <a:rPr lang="ta-IN" dirty="0" smtClean="0">
                          <a:latin typeface="+mn-lt"/>
                        </a:rPr>
                        <a:t>Komponenta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dirty="0" smtClean="0">
                          <a:latin typeface="+mn-lt"/>
                        </a:rPr>
                        <a:t>Ugovorena</a:t>
                      </a:r>
                      <a:r>
                        <a:rPr lang="ta-IN" baseline="0" dirty="0" smtClean="0">
                          <a:latin typeface="+mn-lt"/>
                        </a:rPr>
                        <a:t> sredstva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dirty="0" smtClean="0">
                          <a:latin typeface="+mn-lt"/>
                        </a:rPr>
                        <a:t>Razlika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dirty="0" smtClean="0">
                          <a:latin typeface="+mn-lt"/>
                        </a:rPr>
                        <a:t>Isplaćena sredstva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dirty="0" smtClean="0">
                          <a:latin typeface="+mn-lt"/>
                        </a:rPr>
                        <a:t>Razlika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</a:tr>
              <a:tr h="71951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Jačanje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administrativnih kapaciteta i pomoć u tranziciji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19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784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172 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9.82 %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14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419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245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7.16 %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I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PA II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Prekogranična transnacionalna 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suradnja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429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155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4.16 %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735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515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7.30 %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IIIa</a:t>
                      </a:r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Promet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23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660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344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24.47 %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4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621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174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4.78 %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IIIb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Okoliš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286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332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1.33 %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973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535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1.01 %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</a:t>
                      </a:r>
                      <a:r>
                        <a:rPr lang="en-US" sz="1200" b="1" i="0" u="none" strike="noStrike" dirty="0" err="1" smtClean="0">
                          <a:latin typeface="+mn-lt"/>
                          <a:cs typeface="Times New Roman"/>
                        </a:rPr>
                        <a:t>IIIc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Regionalna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konkurentnost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13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396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616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20.95 %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8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515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255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13.32 %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IV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Ljudski</a:t>
                      </a:r>
                      <a:r>
                        <a:rPr lang="ta-IN" sz="1200" b="1" i="0" u="none" strike="noStrike" baseline="0" dirty="0" smtClean="0">
                          <a:latin typeface="+mn-lt"/>
                          <a:cs typeface="Times New Roman"/>
                        </a:rPr>
                        <a:t> resursi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133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946 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1.62 %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2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168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741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3.10 %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 smtClean="0">
                          <a:latin typeface="+mn-lt"/>
                          <a:cs typeface="Times New Roman"/>
                        </a:rPr>
                        <a:t>IPA V </a:t>
                      </a:r>
                      <a:endParaRPr lang="ta-IN" sz="1200" b="1" i="0" u="none" strike="noStrike" dirty="0" smtClean="0">
                        <a:latin typeface="+mn-lt"/>
                        <a:cs typeface="Times New Roman"/>
                      </a:endParaRPr>
                    </a:p>
                    <a:p>
                      <a:pPr algn="ctr" fontAlgn="ctr"/>
                      <a:r>
                        <a:rPr lang="ta-IN" sz="1200" b="1" i="0" u="none" strike="noStrike" dirty="0" smtClean="0">
                          <a:latin typeface="+mn-lt"/>
                          <a:cs typeface="Times New Roman"/>
                        </a:rPr>
                        <a:t>Poljoprivreda</a:t>
                      </a:r>
                      <a:endParaRPr lang="hr-HR" sz="1200" b="1" i="0" u="none" strike="noStrike" dirty="0">
                        <a:latin typeface="+mn-lt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18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601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610 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14.38 %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2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130</a:t>
                      </a:r>
                      <a:r>
                        <a:rPr lang="ta-IN" sz="1400" baseline="0" dirty="0" smtClean="0"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latin typeface="+mn-lt"/>
                        </a:rPr>
                        <a:t>672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latin typeface="+mn-lt"/>
                        </a:rPr>
                        <a:t>1.65 %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/>
                </a:tc>
              </a:tr>
              <a:tr h="62308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400" b="1" i="0" u="none" strike="noStrike" dirty="0">
                          <a:solidFill>
                            <a:srgbClr val="FF0000"/>
                          </a:solidFill>
                          <a:latin typeface="+mn-lt"/>
                          <a:cs typeface="Times New Roman"/>
                        </a:rPr>
                        <a:t>UKUPNO IPA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78</a:t>
                      </a:r>
                      <a:r>
                        <a:rPr lang="ta-IN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292</a:t>
                      </a:r>
                      <a:r>
                        <a:rPr lang="ta-IN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178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11.71 %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33</a:t>
                      </a:r>
                      <a:r>
                        <a:rPr lang="ta-IN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582</a:t>
                      </a:r>
                      <a:r>
                        <a:rPr lang="ta-IN" sz="1400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138</a:t>
                      </a:r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a-IN" sz="1400" dirty="0" smtClean="0">
                          <a:solidFill>
                            <a:srgbClr val="FF0000"/>
                          </a:solidFill>
                          <a:latin typeface="+mn-lt"/>
                        </a:rPr>
                        <a:t>5.02 %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14068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400" dirty="0" smtClean="0"/>
              <a:t>Napredak ostvaren u razdoblju 31.12.2011. -29.06.2012. </a:t>
            </a:r>
            <a:br>
              <a:rPr lang="hr-HR" sz="2400" dirty="0" smtClean="0"/>
            </a:br>
            <a:r>
              <a:rPr lang="hr-HR" sz="2400" dirty="0" smtClean="0"/>
              <a:t>- u milijunima eura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7528358"/>
              </p:ext>
            </p:extLst>
          </p:nvPr>
        </p:nvGraphicFramePr>
        <p:xfrm>
          <a:off x="0" y="1041399"/>
          <a:ext cx="9144000" cy="5816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00"/>
                <a:gridCol w="1320800"/>
                <a:gridCol w="1181100"/>
                <a:gridCol w="1117600"/>
                <a:gridCol w="1130300"/>
                <a:gridCol w="1358900"/>
                <a:gridCol w="1092200"/>
                <a:gridCol w="977900"/>
              </a:tblGrid>
              <a:tr h="109431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IPA I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                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Ugovorena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Ugovorena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odnosu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Isplaćena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Isplaćena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odnosu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Rok za ugovaranje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Rok za isplate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93.02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68.40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  <a:cs typeface="Times New Roman"/>
                        </a:rPr>
                        <a:t>završen</a:t>
                      </a:r>
                      <a:endParaRPr lang="en-US" sz="1300" b="0" i="0" u="none" strike="noStrike" dirty="0">
                        <a:solidFill>
                          <a:srgbClr val="C0504D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17.11.2013.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83.12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41.63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  <a:cs typeface="Times New Roman"/>
                        </a:rPr>
                        <a:t>završen (5.6.2012.)</a:t>
                      </a:r>
                      <a:endParaRPr lang="en-US" sz="1300" b="0" i="0" u="none" strike="noStrike" dirty="0">
                        <a:solidFill>
                          <a:srgbClr val="C0504D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5.5.2015.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885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35.36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613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19.00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5.5.2013.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5.5.2016.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27.04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25.38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7.4.2014.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7.4.2017.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0</a:t>
                      </a:r>
                      <a:r>
                        <a:rPr lang="ta-IN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0</a:t>
                      </a:r>
                      <a:r>
                        <a:rPr lang="ta-IN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21.5.2015.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21.5.2019.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70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50.62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32.71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27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 smtClean="0">
                <a:solidFill>
                  <a:schemeClr val="accent2"/>
                </a:solidFill>
              </a:rPr>
              <a:t>IPA </a:t>
            </a:r>
            <a:r>
              <a:rPr lang="hr-HR" sz="3600" b="1" dirty="0" smtClean="0">
                <a:solidFill>
                  <a:schemeClr val="accent2"/>
                </a:solidFill>
              </a:rPr>
              <a:t>I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41900" y="733622"/>
            <a:ext cx="4102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1400" b="1" dirty="0" smtClean="0"/>
              <a:t>stanje na dan 31. 12. 2011.</a:t>
            </a:r>
            <a:r>
              <a:rPr lang="ta-IN" sz="1400" b="1" dirty="0" smtClean="0"/>
              <a:t> </a:t>
            </a:r>
            <a:r>
              <a:rPr lang="hr-HR" sz="1400" b="1" dirty="0" smtClean="0"/>
              <a:t>u milijunima eura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870022"/>
              </p:ext>
            </p:extLst>
          </p:nvPr>
        </p:nvGraphicFramePr>
        <p:xfrm>
          <a:off x="0" y="1054102"/>
          <a:ext cx="9144000" cy="58038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5500"/>
                <a:gridCol w="1308100"/>
                <a:gridCol w="1168400"/>
                <a:gridCol w="1485900"/>
                <a:gridCol w="1206500"/>
                <a:gridCol w="1320800"/>
                <a:gridCol w="965200"/>
                <a:gridCol w="863600"/>
              </a:tblGrid>
              <a:tr h="10919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IPA I</a:t>
                      </a:r>
                      <a:r>
                        <a:rPr lang="en-US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Ugovorena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Ugovorena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odnosu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Isplaćena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Isplaćena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odnosu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alocirana</a:t>
                      </a:r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 </a:t>
                      </a:r>
                      <a:r>
                        <a:rPr lang="en-US" sz="1300" b="1" i="0" u="none" strike="noStrike" dirty="0" err="1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sredstva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Rok za ugovaranje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Rok za isplate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93.02</a:t>
                      </a:r>
                      <a:r>
                        <a:rPr lang="ta-IN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80.79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cs typeface="Times New Roman"/>
                        </a:rPr>
                        <a:t>završen</a:t>
                      </a:r>
                      <a:endParaRPr lang="en-US" sz="1300" b="1" i="0" u="none" strike="noStrike" dirty="0">
                        <a:solidFill>
                          <a:schemeClr val="accent2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17.11.2013.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2008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326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284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92.81</a:t>
                      </a:r>
                      <a:r>
                        <a:rPr lang="ta-IN" sz="1400" b="0" i="0" u="none" strike="noStrike" dirty="0" smtClean="0">
                          <a:solidFill>
                            <a:srgbClr val="C0504D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C0504D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48.92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1" i="0" u="none" strike="noStrike" dirty="0" smtClean="0">
                          <a:solidFill>
                            <a:schemeClr val="accent2"/>
                          </a:solidFill>
                          <a:latin typeface="+mn-lt"/>
                          <a:cs typeface="Times New Roman"/>
                        </a:rPr>
                        <a:t>završen (5.6.2012.)</a:t>
                      </a:r>
                      <a:endParaRPr lang="en-US" sz="1300" b="1" i="0" u="none" strike="noStrike" dirty="0">
                        <a:solidFill>
                          <a:schemeClr val="accent2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5.5.2015.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2009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55.42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25.17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5.5.2013.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5.5.2016.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458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616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27.49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932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623</a:t>
                      </a:r>
                      <a:endParaRPr lang="ta-IN" sz="1400" b="0" i="0" u="none" strike="noStrike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25.72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7.4.2014.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7.4.2017.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2011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062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20.88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087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9.13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21.5.2015.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21.5.2019.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  <a:tr h="7853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740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60.44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39.87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21.5.2015.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a-IN" sz="13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/>
                        </a:rPr>
                        <a:t>21.5.2019.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0" y="127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 smtClean="0">
                <a:solidFill>
                  <a:schemeClr val="accent2"/>
                </a:solidFill>
              </a:rPr>
              <a:t>IPA </a:t>
            </a:r>
            <a:r>
              <a:rPr lang="hr-HR" sz="3600" b="1" dirty="0" smtClean="0">
                <a:solidFill>
                  <a:schemeClr val="accent2"/>
                </a:solidFill>
              </a:rPr>
              <a:t>I 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041900" y="733622"/>
            <a:ext cx="41021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1400" b="1" dirty="0" smtClean="0"/>
              <a:t>stanje na dan </a:t>
            </a:r>
            <a:r>
              <a:rPr lang="ta-IN" sz="1400" b="1" dirty="0" smtClean="0"/>
              <a:t>29</a:t>
            </a:r>
            <a:r>
              <a:rPr lang="hr-HR" sz="1400" b="1" dirty="0" smtClean="0"/>
              <a:t>.</a:t>
            </a:r>
            <a:r>
              <a:rPr lang="ta-IN" sz="1400" b="1" dirty="0" smtClean="0"/>
              <a:t>6</a:t>
            </a:r>
            <a:r>
              <a:rPr lang="hr-HR" sz="1400" b="1" dirty="0" smtClean="0"/>
              <a:t>. 201</a:t>
            </a:r>
            <a:r>
              <a:rPr lang="ta-IN" sz="1400" b="1" dirty="0" smtClean="0"/>
              <a:t>2</a:t>
            </a:r>
            <a:r>
              <a:rPr lang="hr-HR" sz="1400" b="1" dirty="0" smtClean="0"/>
              <a:t>.</a:t>
            </a:r>
            <a:r>
              <a:rPr lang="ta-IN" sz="1400" b="1" dirty="0" smtClean="0"/>
              <a:t> </a:t>
            </a:r>
            <a:r>
              <a:rPr lang="hr-HR" sz="1400" b="1" dirty="0" smtClean="0"/>
              <a:t>u milijunima eura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79498"/>
          <a:ext cx="9144000" cy="577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IPA I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Ugovorena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sredstva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Razlika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Isplaćena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sredstva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Razlika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12.39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2008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101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9.69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085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574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7.29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446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20.06</a:t>
                      </a:r>
                      <a:r>
                        <a:rPr lang="ta-IN" sz="1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594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6.16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587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0.45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130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0.34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062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867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20.88</a:t>
                      </a:r>
                      <a:r>
                        <a:rPr lang="ta-IN" sz="14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087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9.13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  <a:tr h="825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784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9.82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419</a:t>
                      </a:r>
                      <a:r>
                        <a:rPr lang="ta-IN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245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7.16</a:t>
                      </a:r>
                      <a:r>
                        <a:rPr lang="ta-IN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%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63800" y="733622"/>
            <a:ext cx="668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r-HR" sz="1400" b="1" dirty="0" smtClean="0"/>
              <a:t>Napredak ostvaren u razdoblju 31.12.2011. -</a:t>
            </a:r>
            <a:r>
              <a:rPr lang="ta-IN" sz="1400" b="1" dirty="0" smtClean="0"/>
              <a:t> </a:t>
            </a:r>
            <a:r>
              <a:rPr lang="hr-HR" sz="1400" b="1" dirty="0" smtClean="0"/>
              <a:t>29.06.2012. </a:t>
            </a:r>
            <a:r>
              <a:rPr lang="ta-IN" sz="1400" b="1" dirty="0" smtClean="0"/>
              <a:t> </a:t>
            </a:r>
            <a:r>
              <a:rPr lang="hr-HR" sz="1400" b="1" dirty="0" smtClean="0"/>
              <a:t>u milijunima eura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27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3600" b="1" dirty="0" smtClean="0">
                <a:solidFill>
                  <a:schemeClr val="accent2"/>
                </a:solidFill>
              </a:rPr>
              <a:t>IPA </a:t>
            </a:r>
            <a:r>
              <a:rPr lang="hr-HR" sz="3600" b="1" dirty="0" smtClean="0">
                <a:solidFill>
                  <a:schemeClr val="accent2"/>
                </a:solidFill>
              </a:rPr>
              <a:t>I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08000"/>
          </a:xfrm>
        </p:spPr>
        <p:txBody>
          <a:bodyPr/>
          <a:lstStyle/>
          <a:p>
            <a:r>
              <a:rPr lang="ta-IN" sz="2400" dirty="0" smtClean="0"/>
              <a:t>Prema boljem korištenju sredstava EU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9835"/>
              </p:ext>
            </p:extLst>
          </p:nvPr>
        </p:nvGraphicFramePr>
        <p:xfrm>
          <a:off x="0" y="508001"/>
          <a:ext cx="9144000" cy="5779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8100"/>
                <a:gridCol w="6565900"/>
              </a:tblGrid>
              <a:tr h="309829">
                <a:tc gridSpan="2">
                  <a:txBody>
                    <a:bodyPr/>
                    <a:lstStyle/>
                    <a:p>
                      <a:r>
                        <a:rPr lang="ta-IN" dirty="0" smtClean="0"/>
                        <a:t>Kontinuirane</a:t>
                      </a:r>
                      <a:r>
                        <a:rPr lang="ta-IN" baseline="0" dirty="0" smtClean="0"/>
                        <a:t> aktivnosti i inicijative MRRFEU</a:t>
                      </a:r>
                      <a:r>
                        <a:rPr lang="ta-IN" dirty="0" smtClean="0"/>
                        <a:t>: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392">
                <a:tc>
                  <a:txBody>
                    <a:bodyPr/>
                    <a:lstStyle/>
                    <a:p>
                      <a:pPr>
                        <a:buFont typeface="Arial"/>
                        <a:buNone/>
                      </a:pPr>
                      <a:r>
                        <a:rPr lang="ta-IN" sz="1400" b="1" dirty="0" smtClean="0"/>
                        <a:t>korištenje</a:t>
                      </a:r>
                      <a:r>
                        <a:rPr lang="ta-IN" sz="1400" b="1" baseline="0" dirty="0" smtClean="0"/>
                        <a:t> EU fondova uvrštena kao stalna točka Koordinacije za regionalni razvoj i fondova EU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redovno informiranje</a:t>
                      </a:r>
                      <a:r>
                        <a:rPr lang="ta-IN" sz="1300" baseline="0" dirty="0" smtClean="0"/>
                        <a:t> o napretku u korištenju EU sredstava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/>
                        <a:t> identifikacija i rješavanje tekućih problema</a:t>
                      </a:r>
                      <a:endParaRPr lang="ta-IN" sz="13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/>
                        <a:t> forum za raspravu otvorenih pitanja i rana identifikacija problema</a:t>
                      </a:r>
                      <a:endParaRPr lang="en-US" sz="1300" dirty="0"/>
                    </a:p>
                  </a:txBody>
                  <a:tcPr/>
                </a:tc>
              </a:tr>
              <a:tr h="763798">
                <a:tc>
                  <a:txBody>
                    <a:bodyPr/>
                    <a:lstStyle/>
                    <a:p>
                      <a:r>
                        <a:rPr lang="ta-IN" sz="1400" b="1" baseline="0" dirty="0" smtClean="0"/>
                        <a:t>uvedeni redovni sastanci na razini ministara vezani uz pitanja EU fondova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pitanja apsorpcije – provedba ugovorenih</a:t>
                      </a:r>
                      <a:r>
                        <a:rPr lang="ta-IN" sz="1300" baseline="0" dirty="0" smtClean="0"/>
                        <a:t> </a:t>
                      </a:r>
                      <a:r>
                        <a:rPr lang="ta-IN" sz="1300" dirty="0" smtClean="0"/>
                        <a:t>projekata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ulaganje u ljudske resurse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projektni ‘pipeline’ (zaliha zrelih projekata)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organizacijska pitanja i optimizacija</a:t>
                      </a:r>
                      <a:r>
                        <a:rPr lang="ta-IN" sz="1300" baseline="0" dirty="0" smtClean="0"/>
                        <a:t> poslovanja</a:t>
                      </a:r>
                      <a:endParaRPr lang="ta-IN" sz="1300" dirty="0" smtClean="0"/>
                    </a:p>
                  </a:txBody>
                  <a:tcPr/>
                </a:tc>
              </a:tr>
              <a:tr h="1420049">
                <a:tc>
                  <a:txBody>
                    <a:bodyPr/>
                    <a:lstStyle/>
                    <a:p>
                      <a:pPr algn="l"/>
                      <a:r>
                        <a:rPr lang="ta-IN" sz="1400" b="1" dirty="0" smtClean="0"/>
                        <a:t>planiranje financijskih instrumenata za predfinaciranje</a:t>
                      </a:r>
                      <a:r>
                        <a:rPr lang="ta-IN" sz="1400" b="1" baseline="0" dirty="0" smtClean="0"/>
                        <a:t>, sufinanciranje projekata i</a:t>
                      </a:r>
                      <a:r>
                        <a:rPr lang="ta-IN" sz="1400" b="1" dirty="0" smtClean="0"/>
                        <a:t> pripremu projektne dokumentacije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proračun MRRFEU za promociju</a:t>
                      </a:r>
                      <a:r>
                        <a:rPr lang="ta-IN" sz="1300" baseline="0" dirty="0" smtClean="0"/>
                        <a:t> projekata na regionalnoj razini</a:t>
                      </a:r>
                      <a:r>
                        <a:rPr lang="ta-IN" sz="1300" dirty="0" smtClean="0"/>
                        <a:t> (30 milijuna kuna za regije)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/>
                        <a:t> priprema</a:t>
                      </a:r>
                      <a:r>
                        <a:rPr lang="ta-IN" sz="1300" baseline="0" dirty="0" smtClean="0"/>
                        <a:t> instrumenata za veliki priljev strukturnih fondova nakon ulaska Hrvatske u EU u suradnji s IFI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/>
                        <a:t> preporuke ministarstvima da u proračunima osiguraju značajnija sredstva za pripremu projektne dokumentacije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ta-IN" sz="1300" dirty="0" smtClean="0"/>
                        <a:t> HBOR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ta-IN" sz="1300" baseline="0" dirty="0" smtClean="0"/>
                        <a:t> proračuni ministarstava </a:t>
                      </a:r>
                      <a:endParaRPr lang="ta-IN" sz="1300" dirty="0" smtClean="0"/>
                    </a:p>
                  </a:txBody>
                  <a:tcPr/>
                </a:tc>
              </a:tr>
              <a:tr h="748753">
                <a:tc>
                  <a:txBody>
                    <a:bodyPr/>
                    <a:lstStyle/>
                    <a:p>
                      <a:r>
                        <a:rPr lang="ta-IN" sz="1400" b="1" dirty="0" smtClean="0">
                          <a:solidFill>
                            <a:schemeClr val="tx1"/>
                          </a:solidFill>
                        </a:rPr>
                        <a:t>jačanje</a:t>
                      </a:r>
                      <a:r>
                        <a:rPr lang="ta-IN" sz="1400" b="1" baseline="0" dirty="0" smtClean="0">
                          <a:solidFill>
                            <a:schemeClr val="tx1"/>
                          </a:solidFill>
                        </a:rPr>
                        <a:t> administrativnih kapaciteta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ta-IN" sz="1300" dirty="0" smtClean="0">
                          <a:solidFill>
                            <a:schemeClr val="tx1"/>
                          </a:solidFill>
                        </a:rPr>
                        <a:t> novo zapošljavanje za IPA i</a:t>
                      </a: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SF (232 nova stručnjaka)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programi edukacije i stručnog usavršavanja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postavljanje efikasnijeg jedinstvenog sustava upravljanja i kontrole nacionalnim i EU sredstvima</a:t>
                      </a:r>
                      <a:endParaRPr lang="en-US" sz="13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67379">
                <a:tc>
                  <a:txBody>
                    <a:bodyPr/>
                    <a:lstStyle/>
                    <a:p>
                      <a:r>
                        <a:rPr lang="ta-IN" sz="1400" b="1" dirty="0" smtClean="0">
                          <a:solidFill>
                            <a:schemeClr val="tx1"/>
                          </a:solidFill>
                        </a:rPr>
                        <a:t>priprema Akcijskog plana</a:t>
                      </a:r>
                      <a:r>
                        <a:rPr lang="ta-IN" sz="1400" b="1" baseline="0" dirty="0" smtClean="0">
                          <a:solidFill>
                            <a:schemeClr val="tx1"/>
                          </a:solidFill>
                        </a:rPr>
                        <a:t> za korištenje strukturnih i Kohezijskog fonda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alat za Vladu RH za praćenje i sustavnu promociju novih mjera usmjerenih na poboljšanje apsorpcije sredstava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usklađivanje nacionalnog proračuna i sredstava EU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daljnje jačanje ljudskih resursa i plan zadržavanja najkvalitetnijih kadrova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aktivnosti usmjerene prema značajnom povećanju zrele zalihe projekata (‘overbooking’)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ta-IN" sz="1300" baseline="0" dirty="0" smtClean="0">
                          <a:solidFill>
                            <a:schemeClr val="tx1"/>
                          </a:solidFill>
                        </a:rPr>
                        <a:t>  javna nabava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skorištenost IPA sredstava u 6 mjeseci mandata nove Vlade RH&amp;quot;&quot;/&gt;&lt;property id=&quot;20307&quot; value=&quot;276&quot;/&gt;&lt;/object&gt;&lt;object type=&quot;3&quot; unique_id=&quot;10005&quot;&gt;&lt;property id=&quot;20148&quot; value=&quot;5&quot;/&gt;&lt;property id=&quot;20300&quot; value=&quot;Slide 2&quot;/&gt;&lt;property id=&quot;20307&quot; value=&quot;313&quot;/&gt;&lt;/object&gt;&lt;object type=&quot;3&quot; unique_id=&quot;10006&quot;&gt;&lt;property id=&quot;20148&quot; value=&quot;5&quot;/&gt;&lt;property id=&quot;20300&quot; value=&quot;Slide 3&quot;/&gt;&lt;property id=&quot;20307&quot; value=&quot;311&quot;/&gt;&lt;/object&gt;&lt;object type=&quot;3&quot; unique_id=&quot;10007&quot;&gt;&lt;property id=&quot;20148&quot; value=&quot;5&quot;/&gt;&lt;property id=&quot;20300&quot; value=&quot;Slide 4 - &amp;quot;Napredak ostvaren u razdoblju 31.12.2011. -29.06.2012.&amp;#x0D;&amp;#x0A; ukupno IPA program&amp;quot;&quot;/&gt;&lt;property id=&quot;20307&quot; value=&quot;330&quot;/&gt;&lt;/object&gt;&lt;object type=&quot;3&quot; unique_id=&quot;10008&quot;&gt;&lt;property id=&quot;20148&quot; value=&quot;5&quot;/&gt;&lt;property id=&quot;20300&quot; value=&quot;Slide 5&quot;/&gt;&lt;property id=&quot;20307&quot; value=&quot;314&quot;/&gt;&lt;/object&gt;&lt;object type=&quot;3&quot; unique_id=&quot;10009&quot;&gt;&lt;property id=&quot;20148&quot; value=&quot;5&quot;/&gt;&lt;property id=&quot;20300&quot; value=&quot;Slide 6&quot;/&gt;&lt;property id=&quot;20307&quot; value=&quot;318&quot;/&gt;&lt;/object&gt;&lt;object type=&quot;3&quot; unique_id=&quot;10010&quot;&gt;&lt;property id=&quot;20148&quot; value=&quot;5&quot;/&gt;&lt;property id=&quot;20300&quot; value=&quot;Slide 7&quot;/&gt;&lt;property id=&quot;20307&quot; value=&quot;319&quot;/&gt;&lt;/object&gt;&lt;object type=&quot;3&quot; unique_id=&quot;10011&quot;&gt;&lt;property id=&quot;20148&quot; value=&quot;5&quot;/&gt;&lt;property id=&quot;20300&quot; value=&quot;Slide 8&quot;/&gt;&lt;property id=&quot;20307&quot; value=&quot;320&quot;/&gt;&lt;/object&gt;&lt;object type=&quot;3&quot; unique_id=&quot;10012&quot;&gt;&lt;property id=&quot;20148&quot; value=&quot;5&quot;/&gt;&lt;property id=&quot;20300&quot; value=&quot;Slide 9 - &amp;quot;Prema boljem korištenju sredstava EU&amp;quot;&quot;/&gt;&lt;property id=&quot;20307&quot; value=&quot;322&quot;/&gt;&lt;/object&gt;&lt;object type=&quot;3&quot; unique_id=&quot;10013&quot;&gt;&lt;property id=&quot;20148&quot; value=&quot;5&quot;/&gt;&lt;property id=&quot;20300&quot; value=&quot;Slide 10 - &amp;quot;HVALA NA PAŽNJI &amp;quot;&quot;/&gt;&lt;property id=&quot;20307&quot; value=&quot;32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10843</TotalTime>
  <Words>1292</Words>
  <Application>Microsoft Office PowerPoint</Application>
  <PresentationFormat>On-screen Show (4:3)</PresentationFormat>
  <Paragraphs>417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Iskorištenost IPA sredstava u 6 mjeseci mandata nove Vlade RH</vt:lpstr>
      <vt:lpstr>PowerPoint Presentation</vt:lpstr>
      <vt:lpstr>PowerPoint Presentation</vt:lpstr>
      <vt:lpstr>Napredak ostvaren u razdoblju 31.12.2011. -29.06.2012.  ukupno IPA program</vt:lpstr>
      <vt:lpstr>PowerPoint Presentation</vt:lpstr>
      <vt:lpstr>PowerPoint Presentation</vt:lpstr>
      <vt:lpstr>PowerPoint Presentation</vt:lpstr>
      <vt:lpstr>PowerPoint Presentation</vt:lpstr>
      <vt:lpstr>Prema boljem korištenju sredstava EU</vt:lpstr>
      <vt:lpstr>HVALA NA PAŽNJI </vt:lpstr>
    </vt:vector>
  </TitlesOfParts>
  <Company>MRDEUF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assistance co-ordination meeting_11042012</dc:title>
  <dc:creator>Matija Derk</dc:creator>
  <cp:lastModifiedBy>JOSIP</cp:lastModifiedBy>
  <cp:revision>146</cp:revision>
  <dcterms:created xsi:type="dcterms:W3CDTF">2012-07-14T15:50:35Z</dcterms:created>
  <dcterms:modified xsi:type="dcterms:W3CDTF">2012-07-18T08:07:33Z</dcterms:modified>
</cp:coreProperties>
</file>